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84" r:id="rId3"/>
    <p:sldId id="287" r:id="rId4"/>
    <p:sldId id="288" r:id="rId5"/>
    <p:sldId id="285" r:id="rId6"/>
    <p:sldId id="289" r:id="rId7"/>
    <p:sldId id="290" r:id="rId8"/>
    <p:sldId id="291" r:id="rId9"/>
    <p:sldId id="292" r:id="rId10"/>
    <p:sldId id="293" r:id="rId11"/>
    <p:sldId id="294" r:id="rId12"/>
    <p:sldId id="297" r:id="rId13"/>
    <p:sldId id="298" r:id="rId14"/>
    <p:sldId id="299" r:id="rId15"/>
    <p:sldId id="295" r:id="rId16"/>
    <p:sldId id="296" r:id="rId17"/>
    <p:sldId id="28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73751-5C11-47A9-9AB4-463074E81E08}" v="1" dt="2020-06-27T00:03:22.5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2"/>
    <p:restoredTop sz="81430"/>
  </p:normalViewPr>
  <p:slideViewPr>
    <p:cSldViewPr snapToGrid="0" snapToObjects="1">
      <p:cViewPr>
        <p:scale>
          <a:sx n="60" d="100"/>
          <a:sy n="60" d="100"/>
        </p:scale>
        <p:origin x="15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63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want to make digital twins?</a:t>
            </a:r>
          </a:p>
        </p:txBody>
      </p:sp>
    </p:spTree>
    <p:extLst>
      <p:ext uri="{BB962C8B-B14F-4D97-AF65-F5344CB8AC3E}">
        <p14:creationId xmlns:p14="http://schemas.microsoft.com/office/powerpoint/2010/main" val="268199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 is missing from this modeling – to make a digital twin we need actual experimental data to validate it</a:t>
            </a:r>
          </a:p>
          <a:p>
            <a:r>
              <a:rPr lang="en-US" dirty="0"/>
              <a:t>This takes temperatures as an input, so it’s like starting in the middle of a growth with know temperature field rather that from the beginning of the growth</a:t>
            </a:r>
          </a:p>
          <a:p>
            <a:endParaRPr lang="en-US" dirty="0"/>
          </a:p>
          <a:p>
            <a:r>
              <a:rPr lang="en-US" dirty="0"/>
              <a:t>Since temperature distribution is an input, IF I WANT TO USE THE MODEL FOR MY GROWTH, I need some way to measure the temperature distribution so I can then input it into the model – I need a way to collect this data</a:t>
            </a:r>
          </a:p>
          <a:p>
            <a:r>
              <a:rPr lang="en-US" dirty="0"/>
              <a:t>I also need a way to collect temperature distribution data to validate this model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Temperature is a critical parameter that is missing from these models</a:t>
            </a:r>
          </a:p>
        </p:txBody>
      </p:sp>
    </p:spTree>
    <p:extLst>
      <p:ext uri="{BB962C8B-B14F-4D97-AF65-F5344CB8AC3E}">
        <p14:creationId xmlns:p14="http://schemas.microsoft.com/office/powerpoint/2010/main" val="140992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hyperspectral camera. Ours is unfortunately not blue but that’s ok. It is a camera that measures hyperspectral data, which means intensity values at hundreds of wavelengths. This allows us to image an entire spectrum for each pixel.</a:t>
            </a:r>
          </a:p>
        </p:txBody>
      </p:sp>
    </p:spTree>
    <p:extLst>
      <p:ext uri="{BB962C8B-B14F-4D97-AF65-F5344CB8AC3E}">
        <p14:creationId xmlns:p14="http://schemas.microsoft.com/office/powerpoint/2010/main" val="204259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infrastructure do we need to get this data and use it to inform our digital twin</a:t>
            </a:r>
          </a:p>
        </p:txBody>
      </p:sp>
    </p:spTree>
    <p:extLst>
      <p:ext uri="{BB962C8B-B14F-4D97-AF65-F5344CB8AC3E}">
        <p14:creationId xmlns:p14="http://schemas.microsoft.com/office/powerpoint/2010/main" val="259337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</a:t>
            </a:r>
          </a:p>
        </p:txBody>
      </p:sp>
    </p:spTree>
    <p:extLst>
      <p:ext uri="{BB962C8B-B14F-4D97-AF65-F5344CB8AC3E}">
        <p14:creationId xmlns:p14="http://schemas.microsoft.com/office/powerpoint/2010/main" val="2051501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some way to determine the temperature from the hyperspectral data, which will take some physics and machine learning to do</a:t>
            </a:r>
          </a:p>
        </p:txBody>
      </p:sp>
    </p:spTree>
    <p:extLst>
      <p:ext uri="{BB962C8B-B14F-4D97-AF65-F5344CB8AC3E}">
        <p14:creationId xmlns:p14="http://schemas.microsoft.com/office/powerpoint/2010/main" val="3749069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ultimately collect a lot of data and collect it regularly, so we would like to automate this process to make it faster and easier. If we had robots that automatically took a sample out of the furnace, put it through an XRD analysis, and spit out the ready-to-analyze results, things would be much faster. This is the same idea; we have the computers automatically grab images as they come, analyze them, and spit out the result that we want to look at</a:t>
            </a:r>
          </a:p>
        </p:txBody>
      </p:sp>
    </p:spTree>
    <p:extLst>
      <p:ext uri="{BB962C8B-B14F-4D97-AF65-F5344CB8AC3E}">
        <p14:creationId xmlns:p14="http://schemas.microsoft.com/office/powerpoint/2010/main" val="72146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"/>
          <p:cNvSpPr/>
          <p:nvPr/>
        </p:nvSpPr>
        <p:spPr>
          <a:xfrm>
            <a:off x="23332" y="12380452"/>
            <a:ext cx="2433733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1" name="2018-PARADIM-SMALL_Logo_Transparent_200H_0.png" descr="2018-PARADIM-SMALL_Logo_Transparent_200H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2" y="12515772"/>
            <a:ext cx="4016300" cy="99936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0159A46-B73D-43F0-BD1D-BCC7AF650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0" b="20622"/>
          <a:stretch/>
        </p:blipFill>
        <p:spPr>
          <a:xfrm>
            <a:off x="19909380" y="12515771"/>
            <a:ext cx="4059288" cy="99936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404D23D-1682-F4D1-348F-3D3310B3B2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68" y="12576670"/>
            <a:ext cx="2821612" cy="92710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AA8B-1FB0-B7C3-2A23-8D178C761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C7B2A-8EC3-70AC-35E0-77C806EDC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A0FE6-C545-CAEB-3127-40822B6B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946B-45D2-9DEB-333E-7A735077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08B8-937F-2C51-47FF-47C003E0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63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AD3A-2D70-7906-FB9B-F038C281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47EB-7D9F-F8EA-1738-020E267F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9B801-288E-6E7B-F20F-200BCC00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4C38-E7CA-0CC8-EF1D-4D25C3E8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638F3-F0BA-B2E2-110E-9232DA11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9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6CF8-2A75-09AE-CEC3-708D12D9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E5D4-90E2-5769-0016-93A2A7F0B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5DC82-FB45-32DE-F895-D60D66A8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52BB3-5082-FBC8-3C5C-AE46FE42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0E13D-65CC-DE65-9900-CE94D835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45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FE3A-9184-DFE9-9C64-37A126E2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DE08A-76BC-5D36-5C99-CD3D529B7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2F026-5F20-2D94-84D8-D665FD447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47FEE-3599-2B60-90A9-71EB84FB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0EF6A-BC16-8183-A49D-F31DD87B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1EA5-0B3E-DF02-F3E2-CC21D9E3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374E-1776-E413-D69B-9433CD2D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5DDA-3554-A80B-3FC6-B079F8A93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30BCC-2395-45E0-8EEE-CC01634CC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16DE3-200F-59AD-506D-3E7AAA00E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15AA6-2A15-B24F-7047-7FDD64597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949CE-1E7C-2152-15ED-602AFE00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9784C-8A0F-A9CE-D550-22FCFC40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A2A85-A696-8ABD-821B-84F31BE2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F77C-E7D7-D827-517D-03A2ACD2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2423B-D495-4842-E418-97E8AE3F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B9052-F540-88D7-F24B-938B12AF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3F8E9-2492-C68B-9DC2-9EE44432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33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DE1FC-EA81-3D42-1CCF-6665AF1C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2FE20-8259-13DC-0B42-1A1DDEC0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6E33-429E-812E-C031-C5B13148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13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7748-5A4E-7DE4-53E8-1F9FF7CC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513F7-0306-FD78-2C9E-CD2247E1D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ADEC-1461-3A86-D9E3-57111253F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7CFAF-FEBE-1AA5-4928-F8277C3A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9F660-E28C-BFB6-CAB5-1E991156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D2203-92D7-8262-77C3-6CC17D73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5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F93E-9221-3949-7D23-D44138D6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52B39-FD28-8379-129D-03BD1571E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13B1-932D-04BE-8681-151D9CECE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C0671-9C79-BC45-7177-8ABFAD5A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1E891-DED4-27F9-9000-D40C54A4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15676-E0D0-2987-1CC1-CA34F45C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3DEAB-F83A-E1BB-943B-32F3FE6A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1815E-FD74-D90D-0F13-DCE3D6023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0214-23C5-827D-137F-46C3F5CE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F853-0D00-2F0C-AB14-97919D21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2720D-E80B-66EA-1A5C-E6083C1F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8047-CA3A-0768-2B19-D7DB0F4BE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AF2A0-3D9D-4BBA-E9C2-D95C881D8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832E9-1BBD-1881-71CE-DA0567DE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70FAD-FB43-7B3D-564D-0A7363CC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47BF1-E280-0D94-EB84-DCD31780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3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5E8B5-8D07-9952-CE60-3CF3E1C2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5A604-60C1-790F-6A5D-540E721F9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E59DA-6503-2AEA-2156-D0A5A92E5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A8E7-6610-B0FB-2FC7-22A09D774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2E96B-A2CE-413B-9241-5932C0A60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A894B-0434-054A-AA05-22EBF2279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4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crysgro.2022.12672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i.org/10.1016/j.jcrysgro.2022.12672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3A07D-C93A-5A71-340E-D9D3C19013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959031" y="13141960"/>
            <a:ext cx="453238" cy="461059"/>
          </a:xfrm>
        </p:spPr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B20B5-3CD6-2BE0-4555-D35D5EDCD8DC}"/>
              </a:ext>
            </a:extLst>
          </p:cNvPr>
          <p:cNvSpPr txBox="1">
            <a:spLocks/>
          </p:cNvSpPr>
          <p:nvPr/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 anchorCtr="0"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Automated Hyperspectral Pyrometry of Bulk Crystal Growths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E4BA7-1BEC-B4FA-D405-D53C60EB98DA}"/>
              </a:ext>
            </a:extLst>
          </p:cNvPr>
          <p:cNvSpPr txBox="1">
            <a:spLocks/>
          </p:cNvSpPr>
          <p:nvPr/>
        </p:nvSpPr>
        <p:spPr>
          <a:xfrm>
            <a:off x="1778000" y="7073899"/>
            <a:ext cx="20828000" cy="3868421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>
              <a:buNone/>
            </a:pPr>
            <a:r>
              <a:rPr lang="en-US" sz="5400" dirty="0">
                <a:solidFill>
                  <a:schemeClr val="bg1"/>
                </a:solidFill>
              </a:rPr>
              <a:t>Naman Parikh</a:t>
            </a:r>
            <a:r>
              <a:rPr lang="en-US" sz="5400" baseline="30000" dirty="0">
                <a:solidFill>
                  <a:schemeClr val="bg1"/>
                </a:solidFill>
              </a:rPr>
              <a:t>1</a:t>
            </a:r>
            <a:r>
              <a:rPr lang="en-US" sz="5400" dirty="0">
                <a:solidFill>
                  <a:schemeClr val="bg1"/>
                </a:solidFill>
              </a:rPr>
              <a:t>, Tyrel McQueen</a:t>
            </a:r>
            <a:r>
              <a:rPr lang="en-US" sz="5400" baseline="30000" dirty="0">
                <a:solidFill>
                  <a:schemeClr val="bg1"/>
                </a:solidFill>
              </a:rPr>
              <a:t>3,4,5,6</a:t>
            </a:r>
            <a:r>
              <a:rPr lang="en-US" sz="5400" dirty="0">
                <a:solidFill>
                  <a:schemeClr val="bg1"/>
                </a:solidFill>
              </a:rPr>
              <a:t>, David Elbert</a:t>
            </a:r>
            <a:r>
              <a:rPr lang="en-US" sz="5400" baseline="30000" dirty="0">
                <a:solidFill>
                  <a:schemeClr val="bg1"/>
                </a:solidFill>
              </a:rPr>
              <a:t>2,3</a:t>
            </a:r>
            <a:endParaRPr lang="en-US" sz="4000" dirty="0">
              <a:solidFill>
                <a:schemeClr val="bg1"/>
              </a:solidFill>
            </a:endParaRPr>
          </a:p>
          <a:p>
            <a:pPr marL="0" indent="0" algn="ctr" hangingPunct="1">
              <a:buNone/>
            </a:pPr>
            <a:r>
              <a:rPr lang="en-US" sz="4000" baseline="30000" dirty="0">
                <a:solidFill>
                  <a:schemeClr val="bg1"/>
                </a:solidFill>
              </a:rPr>
              <a:t>1</a:t>
            </a:r>
            <a:r>
              <a:rPr lang="en-US" sz="4000" dirty="0">
                <a:solidFill>
                  <a:schemeClr val="bg1"/>
                </a:solidFill>
              </a:rPr>
              <a:t>Carnegie Mellon University, </a:t>
            </a:r>
            <a:r>
              <a:rPr lang="en-US" sz="4000" baseline="30000" dirty="0">
                <a:solidFill>
                  <a:schemeClr val="bg1"/>
                </a:solidFill>
              </a:rPr>
              <a:t>2</a:t>
            </a:r>
            <a:r>
              <a:rPr lang="en-US" sz="4000" dirty="0">
                <a:solidFill>
                  <a:schemeClr val="bg1"/>
                </a:solidFill>
              </a:rPr>
              <a:t>Institute for Data Intensive Engineering and Sciences, </a:t>
            </a:r>
            <a:r>
              <a:rPr lang="en-US" sz="4000" baseline="30000" dirty="0">
                <a:solidFill>
                  <a:schemeClr val="bg1"/>
                </a:solidFill>
              </a:rPr>
              <a:t>3</a:t>
            </a:r>
            <a:r>
              <a:rPr lang="en-US" sz="4000" dirty="0">
                <a:solidFill>
                  <a:schemeClr val="bg1"/>
                </a:solidFill>
              </a:rPr>
              <a:t>Hopkins Extreme Materials Institute, </a:t>
            </a:r>
            <a:r>
              <a:rPr lang="en-US" sz="4000" baseline="30000" dirty="0">
                <a:solidFill>
                  <a:schemeClr val="bg1"/>
                </a:solidFill>
              </a:rPr>
              <a:t>4</a:t>
            </a:r>
            <a:r>
              <a:rPr lang="en-US" sz="4000" dirty="0">
                <a:solidFill>
                  <a:schemeClr val="bg1"/>
                </a:solidFill>
              </a:rPr>
              <a:t>JHU Department of Materials Science and Engineering, </a:t>
            </a:r>
            <a:r>
              <a:rPr lang="en-US" sz="4000" baseline="30000" dirty="0">
                <a:solidFill>
                  <a:schemeClr val="bg1"/>
                </a:solidFill>
              </a:rPr>
              <a:t>5</a:t>
            </a:r>
            <a:r>
              <a:rPr lang="en-US" sz="4000" dirty="0">
                <a:solidFill>
                  <a:schemeClr val="bg1"/>
                </a:solidFill>
              </a:rPr>
              <a:t>JHU Department of Chemistry, </a:t>
            </a:r>
            <a:r>
              <a:rPr lang="en-US" sz="4000" baseline="30000" dirty="0">
                <a:solidFill>
                  <a:schemeClr val="bg1"/>
                </a:solidFill>
              </a:rPr>
              <a:t>6</a:t>
            </a:r>
            <a:r>
              <a:rPr lang="en-US" sz="4000" dirty="0">
                <a:solidFill>
                  <a:schemeClr val="bg1"/>
                </a:solidFill>
              </a:rPr>
              <a:t>Institute for Quantum Matter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FE840F-9440-966A-D701-E37DC315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317" y="9977220"/>
            <a:ext cx="3443683" cy="252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0913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C76CF-71B8-21F5-0E69-AD1578C8CF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CD036D-0CFC-EFDE-141F-A0A4A54F2788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2"/>
                </a:solidFill>
              </a:rPr>
              <a:t>What are the steps?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60D23C4-8A8E-5D83-9A21-C44EFCB52E51}"/>
              </a:ext>
            </a:extLst>
          </p:cNvPr>
          <p:cNvSpPr txBox="1">
            <a:spLocks/>
          </p:cNvSpPr>
          <p:nvPr/>
        </p:nvSpPr>
        <p:spPr>
          <a:xfrm>
            <a:off x="1676400" y="2825066"/>
            <a:ext cx="21031200" cy="8702675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Collect data</a:t>
            </a:r>
          </a:p>
        </p:txBody>
      </p:sp>
    </p:spTree>
    <p:extLst>
      <p:ext uri="{BB962C8B-B14F-4D97-AF65-F5344CB8AC3E}">
        <p14:creationId xmlns:p14="http://schemas.microsoft.com/office/powerpoint/2010/main" val="33565443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FF997-8E78-59D3-E464-B869C4355B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A machine with many black and silver parts&#10;&#10;Description automatically generated">
            <a:extLst>
              <a:ext uri="{FF2B5EF4-FFF2-40B4-BE49-F238E27FC236}">
                <a16:creationId xmlns:a16="http://schemas.microsoft.com/office/drawing/2014/main" id="{19AF32CB-70B5-85C3-875D-E32860C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1" y="504825"/>
            <a:ext cx="15295418" cy="1147156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0ADD8F7-BDE1-74EC-D2DA-F59C0741B828}"/>
              </a:ext>
            </a:extLst>
          </p:cNvPr>
          <p:cNvSpPr/>
          <p:nvPr/>
        </p:nvSpPr>
        <p:spPr>
          <a:xfrm>
            <a:off x="5320145" y="3657600"/>
            <a:ext cx="3158837" cy="5929745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4853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2E81A-220B-E25A-4440-C9ADBDB99D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A close-up of a machine&#10;&#10;Description automatically generated">
            <a:extLst>
              <a:ext uri="{FF2B5EF4-FFF2-40B4-BE49-F238E27FC236}">
                <a16:creationId xmlns:a16="http://schemas.microsoft.com/office/drawing/2014/main" id="{35C915CA-A261-F738-61C5-D19966BE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5841" y="1872655"/>
            <a:ext cx="11639618" cy="87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014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4FC49-C9EA-F204-9C9D-CAE751BF5E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3" name="IMG_5057_EC54C0F2-74B3-47BF-A72E-063F655014C5.mp4">
            <a:hlinkClick r:id="" action="ppaction://media"/>
            <a:extLst>
              <a:ext uri="{FF2B5EF4-FFF2-40B4-BE49-F238E27FC236}">
                <a16:creationId xmlns:a16="http://schemas.microsoft.com/office/drawing/2014/main" id="{F9D01008-0606-ECFD-69B2-ACD5C0A13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5455" y="565717"/>
            <a:ext cx="6373090" cy="11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40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C76CF-71B8-21F5-0E69-AD1578C8CF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CD036D-0CFC-EFDE-141F-A0A4A54F2788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2"/>
                </a:solidFill>
              </a:rPr>
              <a:t>What are the steps?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60D23C4-8A8E-5D83-9A21-C44EFCB52E51}"/>
              </a:ext>
            </a:extLst>
          </p:cNvPr>
          <p:cNvSpPr txBox="1">
            <a:spLocks/>
          </p:cNvSpPr>
          <p:nvPr/>
        </p:nvSpPr>
        <p:spPr>
          <a:xfrm>
            <a:off x="1676400" y="2825066"/>
            <a:ext cx="21031200" cy="8702675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2"/>
                </a:solidFill>
              </a:rPr>
              <a:t>Collect data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Analyze the data</a:t>
            </a:r>
          </a:p>
        </p:txBody>
      </p:sp>
    </p:spTree>
    <p:extLst>
      <p:ext uri="{BB962C8B-B14F-4D97-AF65-F5344CB8AC3E}">
        <p14:creationId xmlns:p14="http://schemas.microsoft.com/office/powerpoint/2010/main" val="36475418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C76CF-71B8-21F5-0E69-AD1578C8CF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CD036D-0CFC-EFDE-141F-A0A4A54F2788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2"/>
                </a:solidFill>
              </a:rPr>
              <a:t>What are the steps?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60D23C4-8A8E-5D83-9A21-C44EFCB52E51}"/>
              </a:ext>
            </a:extLst>
          </p:cNvPr>
          <p:cNvSpPr txBox="1">
            <a:spLocks/>
          </p:cNvSpPr>
          <p:nvPr/>
        </p:nvSpPr>
        <p:spPr>
          <a:xfrm>
            <a:off x="1676400" y="2825066"/>
            <a:ext cx="21031200" cy="8702675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2"/>
                </a:solidFill>
              </a:rPr>
              <a:t>Collect data</a:t>
            </a:r>
          </a:p>
          <a:p>
            <a:pPr hangingPunct="1"/>
            <a:r>
              <a:rPr lang="en-US" dirty="0">
                <a:solidFill>
                  <a:schemeClr val="bg2"/>
                </a:solidFill>
              </a:rPr>
              <a:t>Analyze the data</a:t>
            </a:r>
            <a:r>
              <a:rPr lang="en-US" dirty="0">
                <a:solidFill>
                  <a:schemeClr val="bg1"/>
                </a:solidFill>
              </a:rPr>
              <a:t> automatically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475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4F1D-A359-8ED1-5BA5-ED898BCC5A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6658BBF-10D1-4246-B9F2-9FDD3ACF5606}"/>
              </a:ext>
            </a:extLst>
          </p:cNvPr>
          <p:cNvSpPr txBox="1">
            <a:spLocks/>
          </p:cNvSpPr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734C303-C3E8-A94A-918D-AFB11DE36ADA}"/>
              </a:ext>
            </a:extLst>
          </p:cNvPr>
          <p:cNvSpPr txBox="1">
            <a:spLocks/>
          </p:cNvSpPr>
          <p:nvPr/>
        </p:nvSpPr>
        <p:spPr>
          <a:xfrm>
            <a:off x="1670050" y="2825066"/>
            <a:ext cx="21031200" cy="8702675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Evan Crites (McQueen Lab, PARADIM)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Maggie </a:t>
            </a:r>
            <a:r>
              <a:rPr lang="en-US" dirty="0" err="1">
                <a:solidFill>
                  <a:schemeClr val="bg1"/>
                </a:solidFill>
              </a:rPr>
              <a:t>Eminizer</a:t>
            </a:r>
            <a:r>
              <a:rPr lang="en-US" dirty="0">
                <a:solidFill>
                  <a:schemeClr val="bg1"/>
                </a:solidFill>
              </a:rPr>
              <a:t> (IDIES)</a:t>
            </a:r>
          </a:p>
          <a:p>
            <a:pPr hangingPunct="1"/>
            <a:r>
              <a:rPr lang="en-US" dirty="0">
                <a:solidFill>
                  <a:schemeClr val="bg1"/>
                </a:solidFill>
              </a:rPr>
              <a:t>NSF Awards #2039380 (PARADIM) and #2129051 (</a:t>
            </a:r>
            <a:r>
              <a:rPr lang="en-US" dirty="0" err="1">
                <a:solidFill>
                  <a:schemeClr val="bg1"/>
                </a:solidFill>
              </a:rPr>
              <a:t>VariMat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8F8A80F-74C4-785F-91E3-8463430A978D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Acknowledgements</a:t>
            </a:r>
            <a:endParaRPr lang="en-US" sz="9600" dirty="0">
              <a:solidFill>
                <a:schemeClr val="bg2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E33E8A-B1BA-A4CB-699B-60C9FB3F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5518" y="460125"/>
            <a:ext cx="2915732" cy="21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62EC72D6-CF9D-9A68-66DF-A89D76613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7" y="400531"/>
            <a:ext cx="2197946" cy="219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70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7DD32-B1FC-74B9-E1BE-081AB922E7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2B53B-1118-CCDD-B456-FF58BE233BD6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Laser Diode Floating Zone</a:t>
            </a:r>
          </a:p>
        </p:txBody>
      </p:sp>
      <p:pic>
        <p:nvPicPr>
          <p:cNvPr id="9" name="Picture 8" descr="A machine with many black and silver parts&#10;&#10;Description automatically generated">
            <a:extLst>
              <a:ext uri="{FF2B5EF4-FFF2-40B4-BE49-F238E27FC236}">
                <a16:creationId xmlns:a16="http://schemas.microsoft.com/office/drawing/2014/main" id="{1FA903FF-3DE3-736D-9603-DB74D221F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71" y="2579895"/>
            <a:ext cx="12727258" cy="95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031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3726E-47C2-D899-5E66-A2002B6F2B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Diagram of a diagram of a structure&#10;&#10;Description automatically generated">
            <a:extLst>
              <a:ext uri="{FF2B5EF4-FFF2-40B4-BE49-F238E27FC236}">
                <a16:creationId xmlns:a16="http://schemas.microsoft.com/office/drawing/2014/main" id="{E318BA1B-7EC6-2285-E8F8-F039D946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34" y="442371"/>
            <a:ext cx="18882732" cy="10690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24EA5-32A5-AAE2-3501-F689A7B54D34}"/>
              </a:ext>
            </a:extLst>
          </p:cNvPr>
          <p:cNvSpPr txBox="1"/>
          <p:nvPr/>
        </p:nvSpPr>
        <p:spPr>
          <a:xfrm>
            <a:off x="195455" y="11293113"/>
            <a:ext cx="1050971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Scott S. </a:t>
            </a:r>
            <a:r>
              <a:rPr kumimoji="0" lang="en-US" sz="28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Dossa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Jeffrey J. Derby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https://doi.org/10.1016/j.jcrysgro.2022.126723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849050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7DD32-B1FC-74B9-E1BE-081AB922E7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F3270C2-53EA-A6E3-A395-80E3775F9A72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Digital Twins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335CDA-3AB7-97F7-F671-E71B6D6A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33" y="2317964"/>
            <a:ext cx="16742734" cy="987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515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7DD32-B1FC-74B9-E1BE-081AB922E7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F3270C2-53EA-A6E3-A395-80E3775F9A72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2"/>
                </a:solidFill>
              </a:rPr>
              <a:t>Digital Twins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DA7A7-6CF7-3261-F62B-8BA37639210F}"/>
              </a:ext>
            </a:extLst>
          </p:cNvPr>
          <p:cNvSpPr txBox="1"/>
          <p:nvPr/>
        </p:nvSpPr>
        <p:spPr>
          <a:xfrm>
            <a:off x="801803" y="5560209"/>
            <a:ext cx="22793094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 digital twin is a virtual representation of an object or system designed to reflect a physical object accurately.</a:t>
            </a:r>
            <a:endParaRPr lang="en-US" sz="5400" dirty="0">
              <a:solidFill>
                <a:schemeClr val="bg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-IBM</a:t>
            </a:r>
          </a:p>
        </p:txBody>
      </p:sp>
    </p:spTree>
    <p:extLst>
      <p:ext uri="{BB962C8B-B14F-4D97-AF65-F5344CB8AC3E}">
        <p14:creationId xmlns:p14="http://schemas.microsoft.com/office/powerpoint/2010/main" val="32634230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7386F-AD0F-3AC2-ADE5-85C0541422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2D73CE3-B8DE-F821-356A-4962005B5F95}"/>
              </a:ext>
            </a:extLst>
          </p:cNvPr>
          <p:cNvSpPr txBox="1">
            <a:spLocks/>
          </p:cNvSpPr>
          <p:nvPr/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A diagram of a heat wave&#10;&#10;Description automatically generated">
            <a:extLst>
              <a:ext uri="{FF2B5EF4-FFF2-40B4-BE49-F238E27FC236}">
                <a16:creationId xmlns:a16="http://schemas.microsoft.com/office/drawing/2014/main" id="{A6A803EE-BF2E-417D-40BA-4C6E4B50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02" y="2320506"/>
            <a:ext cx="8508095" cy="9441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5D2941-BE49-6ACE-51EE-CD4E79478044}"/>
              </a:ext>
            </a:extLst>
          </p:cNvPr>
          <p:cNvSpPr txBox="1"/>
          <p:nvPr/>
        </p:nvSpPr>
        <p:spPr>
          <a:xfrm>
            <a:off x="259052" y="11233742"/>
            <a:ext cx="7567776" cy="1056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2"/>
                </a:solidFill>
                <a:effectLst/>
              </a:rPr>
              <a:t>Scott S. </a:t>
            </a:r>
            <a:r>
              <a:rPr lang="en-US" sz="3200" dirty="0" err="1">
                <a:solidFill>
                  <a:schemeClr val="bg2"/>
                </a:solidFill>
                <a:effectLst/>
              </a:rPr>
              <a:t>Dossa</a:t>
            </a:r>
            <a:r>
              <a:rPr lang="en-US" sz="3200" dirty="0">
                <a:solidFill>
                  <a:schemeClr val="bg2"/>
                </a:solidFill>
              </a:rPr>
              <a:t>,</a:t>
            </a:r>
            <a:r>
              <a:rPr lang="en-US" sz="3200" b="0" i="0" dirty="0">
                <a:solidFill>
                  <a:schemeClr val="bg2"/>
                </a:solidFill>
                <a:effectLst/>
                <a:latin typeface="ElsevierSans"/>
              </a:rPr>
              <a:t> </a:t>
            </a:r>
            <a:r>
              <a:rPr lang="en-US" sz="3200" dirty="0">
                <a:solidFill>
                  <a:schemeClr val="bg2"/>
                </a:solidFill>
                <a:effectLst/>
              </a:rPr>
              <a:t>Jeffrey J. Derby</a:t>
            </a:r>
            <a:endParaRPr lang="en-US" sz="3200" b="0" i="0" u="none" strike="noStrike" dirty="0">
              <a:solidFill>
                <a:schemeClr val="bg2"/>
              </a:solidFill>
              <a:effectLst/>
              <a:latin typeface="ElsevierSans"/>
              <a:hlinkClick r:id="rId4" tooltip="Persistent link using digital object identifier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ElsevierSans"/>
                <a:hlinkClick r:id="rId4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https://doi.org/10.1016/j.jcrysgro.2022.126723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30156D1-1EC6-4D75-6E16-1B4A24E52A12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Modeling </a:t>
            </a:r>
            <a:r>
              <a:rPr lang="en-US" sz="9600" dirty="0">
                <a:solidFill>
                  <a:schemeClr val="bg2"/>
                </a:solidFill>
              </a:rPr>
              <a:t>– NaNO</a:t>
            </a:r>
            <a:r>
              <a:rPr lang="en-US" sz="9600" baseline="-25000" dirty="0">
                <a:solidFill>
                  <a:schemeClr val="bg2"/>
                </a:solidFill>
              </a:rPr>
              <a:t>3</a:t>
            </a:r>
            <a:endParaRPr lang="en-US" sz="9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39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C6D937-7FA6-94E7-9C83-F37D44375C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00507D-227D-75C9-27B0-5D9CFC60117F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Research Question</a:t>
            </a:r>
            <a:endParaRPr lang="en-US" sz="96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3E526-5518-D4F5-F447-32BBBF1943B6}"/>
              </a:ext>
            </a:extLst>
          </p:cNvPr>
          <p:cNvSpPr txBox="1"/>
          <p:nvPr/>
        </p:nvSpPr>
        <p:spPr>
          <a:xfrm>
            <a:off x="801803" y="6391205"/>
            <a:ext cx="2279309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How can we collect temperature data from lab growths?</a:t>
            </a:r>
          </a:p>
        </p:txBody>
      </p:sp>
    </p:spTree>
    <p:extLst>
      <p:ext uri="{BB962C8B-B14F-4D97-AF65-F5344CB8AC3E}">
        <p14:creationId xmlns:p14="http://schemas.microsoft.com/office/powerpoint/2010/main" val="3985507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C76CF-71B8-21F5-0E69-AD1578C8CF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AC323-737A-CDAC-38D7-ED19B878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05" y="2527118"/>
            <a:ext cx="8661990" cy="9529346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CCD036D-0CFC-EFDE-141F-A0A4A54F2788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Hyperspectral Camera</a:t>
            </a:r>
            <a:endParaRPr lang="en-US" sz="9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555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C76CF-71B8-21F5-0E69-AD1578C8CF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CD036D-0CFC-EFDE-141F-A0A4A54F2788}"/>
              </a:ext>
            </a:extLst>
          </p:cNvPr>
          <p:cNvSpPr txBox="1">
            <a:spLocks/>
          </p:cNvSpPr>
          <p:nvPr/>
        </p:nvSpPr>
        <p:spPr>
          <a:xfrm>
            <a:off x="1682750" y="173941"/>
            <a:ext cx="210312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9600" dirty="0">
                <a:solidFill>
                  <a:schemeClr val="bg1"/>
                </a:solidFill>
              </a:rPr>
              <a:t>What are the steps?</a:t>
            </a:r>
            <a:endParaRPr lang="en-US" sz="9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192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15676</TotalTime>
  <Words>529</Words>
  <Application>Microsoft Macintosh PowerPoint</Application>
  <PresentationFormat>Custom</PresentationFormat>
  <Paragraphs>60</Paragraphs>
  <Slides>16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ElsevierSans</vt:lpstr>
      <vt:lpstr>Helvetica Neue</vt:lpstr>
      <vt:lpstr>Helvetica Neue Light</vt:lpstr>
      <vt:lpstr>Helvetica Neue Medium</vt:lpstr>
      <vt:lpstr>White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Naman Jaydeep Parikh</cp:lastModifiedBy>
  <cp:revision>38</cp:revision>
  <dcterms:modified xsi:type="dcterms:W3CDTF">2024-08-02T21:33:09Z</dcterms:modified>
</cp:coreProperties>
</file>